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59" r:id="rId13"/>
    <p:sldId id="268" r:id="rId14"/>
    <p:sldId id="269" r:id="rId15"/>
    <p:sldId id="270" r:id="rId16"/>
    <p:sldId id="271" r:id="rId17"/>
    <p:sldId id="273" r:id="rId18"/>
    <p:sldId id="277" r:id="rId19"/>
    <p:sldId id="278" r:id="rId20"/>
    <p:sldId id="279" r:id="rId21"/>
    <p:sldId id="280" r:id="rId22"/>
    <p:sldId id="272" r:id="rId23"/>
    <p:sldId id="27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22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33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32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4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05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54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66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07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18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8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929B-5D16-42BC-993E-277EC0B0C635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075D-C765-4F4B-B59E-BDE5A6205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41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Differential </a:t>
            </a:r>
            <a:r>
              <a:rPr lang="en-IN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quations</a:t>
            </a:r>
            <a:endParaRPr lang="en-US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672" y="796080"/>
            <a:ext cx="7524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80000"/>
            </a:pPr>
            <a:r>
              <a:rPr lang="en-IN" sz="4000" b="1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First-order </a:t>
            </a:r>
          </a:p>
          <a:p>
            <a:pPr algn="ctr">
              <a:lnSpc>
                <a:spcPct val="150000"/>
              </a:lnSpc>
              <a:buSzPct val="80000"/>
            </a:pPr>
            <a:r>
              <a:rPr lang="en-IN" sz="4000" b="1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Differential Equations </a:t>
            </a:r>
          </a:p>
          <a:p>
            <a:pPr algn="ctr">
              <a:lnSpc>
                <a:spcPct val="150000"/>
              </a:lnSpc>
              <a:buSzPct val="80000"/>
            </a:pPr>
            <a:r>
              <a:rPr lang="en-IN" sz="4000" b="1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and </a:t>
            </a:r>
          </a:p>
          <a:p>
            <a:pPr algn="ctr">
              <a:lnSpc>
                <a:spcPct val="150000"/>
              </a:lnSpc>
              <a:buSzPct val="80000"/>
            </a:pPr>
            <a:r>
              <a:rPr lang="en-IN" sz="4000" b="1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Applications </a:t>
            </a:r>
          </a:p>
          <a:p>
            <a:pPr algn="ctr">
              <a:lnSpc>
                <a:spcPct val="150000"/>
              </a:lnSpc>
              <a:buSzPct val="80000"/>
            </a:pPr>
            <a:endParaRPr lang="en-IN" sz="4000" b="1" dirty="0">
              <a:latin typeface="Segoe Print" pitchFamily="2" charset="0"/>
              <a:ea typeface="Cambria Math" pitchFamily="18" charset="0"/>
            </a:endParaRPr>
          </a:p>
          <a:p>
            <a:pPr algn="ctr">
              <a:lnSpc>
                <a:spcPct val="150000"/>
              </a:lnSpc>
              <a:buSzPct val="80000"/>
            </a:pPr>
            <a:r>
              <a:rPr lang="en-IN" sz="4000" b="1" dirty="0" smtClean="0">
                <a:solidFill>
                  <a:srgbClr val="FF0000"/>
                </a:solidFill>
                <a:latin typeface="Segoe Print" pitchFamily="2" charset="0"/>
                <a:ea typeface="Cambria Math" pitchFamily="18" charset="0"/>
              </a:rPr>
              <a:t>Joe </a:t>
            </a:r>
            <a:r>
              <a:rPr lang="en-IN" sz="4000" b="1" dirty="0" err="1" smtClean="0">
                <a:solidFill>
                  <a:srgbClr val="FF0000"/>
                </a:solidFill>
                <a:latin typeface="Segoe Print" pitchFamily="2" charset="0"/>
                <a:ea typeface="Cambria Math" pitchFamily="18" charset="0"/>
              </a:rPr>
              <a:t>McEneaney</a:t>
            </a:r>
            <a:endParaRPr lang="en-IN" sz="4000" b="1" dirty="0" smtClean="0">
              <a:solidFill>
                <a:srgbClr val="FF0000"/>
              </a:solidFill>
              <a:latin typeface="Segoe Print" pitchFamily="2" charset="0"/>
              <a:ea typeface="Cambria Math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2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Classification of First-Order  Ordinary Differential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547665" y="980728"/>
                <a:ext cx="7596335" cy="4665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A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Bernoulli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 differential equation has</a:t>
                </a:r>
                <a:r>
                  <a:rPr lang="en-GB" sz="2400" dirty="0" smtClean="0">
                    <a:latin typeface="Segoe Print" pitchFamily="2" charset="0"/>
                    <a:ea typeface="Cambria Math" pitchFamily="18" charset="0"/>
                  </a:rPr>
                  <a:t> the form</a:t>
                </a:r>
                <a:endParaRPr lang="en-IE" sz="100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𝒚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𝒒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4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8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400" dirty="0">
                    <a:latin typeface="Segoe Print" pitchFamily="2" charset="0"/>
                    <a:ea typeface="Cambria Math" pitchFamily="18" charset="0"/>
                  </a:rPr>
                  <a:t>w</a:t>
                </a: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  <a:ea typeface="Cambria Math" pitchFamily="18" charset="0"/>
                      </a:rPr>
                      <m:t>𝑛</m:t>
                    </m:r>
                    <m:r>
                      <a:rPr lang="en-IE" sz="24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is a real number. The substitution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𝒛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𝟏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4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Segoe Print" panose="02000600000000000000" pitchFamily="2" charset="0"/>
                    <a:ea typeface="Cambria Math" pitchFamily="18" charset="0"/>
                  </a:rPr>
                  <a:t>t</a:t>
                </a:r>
                <a:r>
                  <a:rPr lang="en-US" sz="2400" dirty="0" smtClean="0">
                    <a:latin typeface="Segoe Print" panose="02000600000000000000" pitchFamily="2" charset="0"/>
                    <a:ea typeface="Cambria Math" pitchFamily="18" charset="0"/>
                  </a:rPr>
                  <a:t>ransforms the Bernoulli differential equation into a linear differential equation in the unknown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 pitchFamily="18" charset="0"/>
                      </a:rPr>
                      <m:t>𝑧</m:t>
                    </m:r>
                  </m:oMath>
                </a14:m>
                <a:endParaRPr lang="en-US" sz="2400" dirty="0">
                  <a:latin typeface="Segoe Print" panose="02000600000000000000" pitchFamily="2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980728"/>
                <a:ext cx="7596335" cy="466582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84" b="-130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Bernoulli Differential Equations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10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Classification of First-Order  Ordinary Differential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547665" y="908720"/>
                <a:ext cx="7596335" cy="613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The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Differential form 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for a first-order differential equation in the unknown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 is</a:t>
                </a:r>
                <a:endParaRPr lang="en-IE" sz="100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𝑴</m:t>
                      </m:r>
                      <m:d>
                        <m:d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</m:d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𝒅𝒙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𝑵</m:t>
                      </m:r>
                      <m:d>
                        <m:d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</m:d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𝒅𝒚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𝟎</m:t>
                      </m:r>
                    </m:oMath>
                  </m:oMathPara>
                </a14:m>
                <a:endParaRPr lang="en-IE" sz="24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IE" sz="10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A </a:t>
                </a:r>
                <a:r>
                  <a:rPr lang="en-IE" sz="2400" b="1" dirty="0" smtClean="0">
                    <a:latin typeface="Segoe Print" pitchFamily="2" charset="0"/>
                    <a:ea typeface="Cambria Math" pitchFamily="18" charset="0"/>
                  </a:rPr>
                  <a:t>differential equation in differential form </a:t>
                </a: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is </a:t>
                </a:r>
                <a:r>
                  <a:rPr lang="en-IE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exact</a:t>
                </a: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den>
                      </m:f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IE" sz="10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IE" sz="8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IE" sz="2400" dirty="0" smtClean="0">
                    <a:solidFill>
                      <a:srgbClr val="002060"/>
                    </a:solidFill>
                    <a:latin typeface="Segoe Print" pitchFamily="2" charset="0"/>
                    <a:ea typeface="Cambria Math" pitchFamily="18" charset="0"/>
                  </a:rPr>
                  <a:t>The solution </a:t>
                </a:r>
                <a14:m>
                  <m:oMath xmlns:m="http://schemas.openxmlformats.org/officeDocument/2006/math">
                    <m:r>
                      <a:rPr lang="en-IE" sz="2400" b="1" i="1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𝒈</m:t>
                    </m:r>
                    <m:d>
                      <m:dPr>
                        <m:ctrlP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𝒙</m:t>
                        </m:r>
                        <m: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𝒚</m:t>
                        </m:r>
                      </m:e>
                    </m:d>
                    <m:r>
                      <a:rPr lang="en-IE" sz="2400" b="1" i="1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IE" sz="2400" b="1" i="1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𝒄</m:t>
                    </m:r>
                  </m:oMath>
                </a14:m>
                <a:r>
                  <a:rPr lang="en-IE" sz="2400" b="1" dirty="0" smtClean="0">
                    <a:solidFill>
                      <a:srgbClr val="002060"/>
                    </a:solidFill>
                    <a:latin typeface="Segoe Print" pitchFamily="2" charset="0"/>
                    <a:ea typeface="Cambria Math" pitchFamily="18" charset="0"/>
                  </a:rPr>
                  <a:t>  </a:t>
                </a:r>
                <a:r>
                  <a:rPr lang="en-IE" sz="2400" dirty="0" smtClean="0">
                    <a:solidFill>
                      <a:srgbClr val="002060"/>
                    </a:solidFill>
                    <a:latin typeface="Segoe Print" pitchFamily="2" charset="0"/>
                    <a:ea typeface="Cambria Math" pitchFamily="18" charset="0"/>
                  </a:rPr>
                  <a:t>is found by solving the equations</a:t>
                </a:r>
              </a:p>
              <a:p>
                <a:pPr>
                  <a:lnSpc>
                    <a:spcPct val="120000"/>
                  </a:lnSpc>
                </a:pPr>
                <a:endParaRPr lang="en-IE" sz="1000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  <m:r>
                        <a:rPr lang="en-IE" sz="2400" b="1" i="1" dirty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𝑴</m:t>
                      </m:r>
                      <m:d>
                        <m:dPr>
                          <m:ctrlP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</m:d>
                      <m:r>
                        <a:rPr lang="en-IE" sz="24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IE" sz="2400" b="0" i="0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and</m:t>
                      </m:r>
                      <m:r>
                        <a:rPr lang="en-IE" sz="2400" b="0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den>
                      </m:f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E" sz="24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IE" sz="24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908720"/>
                <a:ext cx="7596335" cy="613167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Exact Differential Equations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11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3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547666" y="1059701"/>
                <a:ext cx="7596334" cy="727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Segoe Print" pitchFamily="2" charset="0"/>
                  </a:rPr>
                  <a:t>The </a:t>
                </a:r>
                <a:r>
                  <a:rPr lang="en-US" sz="2400" dirty="0">
                    <a:latin typeface="Segoe Print" pitchFamily="2" charset="0"/>
                  </a:rPr>
                  <a:t>rate at which a radioactive </a:t>
                </a:r>
                <a:r>
                  <a:rPr lang="en-US" sz="2400" dirty="0" smtClean="0">
                    <a:latin typeface="Segoe Print" pitchFamily="2" charset="0"/>
                  </a:rPr>
                  <a:t>element decays </a:t>
                </a:r>
                <a:r>
                  <a:rPr lang="en-US" sz="2400" dirty="0">
                    <a:latin typeface="Segoe Print" pitchFamily="2" charset="0"/>
                  </a:rPr>
                  <a:t>is proportional to </a:t>
                </a:r>
                <a:r>
                  <a:rPr lang="en-US" sz="2400" dirty="0" smtClean="0">
                    <a:latin typeface="Segoe Print" pitchFamily="2" charset="0"/>
                  </a:rPr>
                  <a:t>the amount </a:t>
                </a:r>
                <a:r>
                  <a:rPr lang="en-US" sz="2400" dirty="0">
                    <a:latin typeface="Segoe Print" pitchFamily="2" charset="0"/>
                  </a:rPr>
                  <a:t>present. So,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</a:rPr>
                  <a:t>is the number </a:t>
                </a:r>
                <a:r>
                  <a:rPr lang="en-US" sz="2400" dirty="0">
                    <a:latin typeface="Segoe Print" pitchFamily="2" charset="0"/>
                  </a:rPr>
                  <a:t>of atoms of a radioactive </a:t>
                </a:r>
                <a:r>
                  <a:rPr lang="en-US" sz="2400" dirty="0" smtClean="0">
                    <a:latin typeface="Segoe Print" pitchFamily="2" charset="0"/>
                  </a:rPr>
                  <a:t>isotope and</a:t>
                </a:r>
                <a14:m>
                  <m:oMath xmlns:m="http://schemas.openxmlformats.org/officeDocument/2006/math">
                    <m:r>
                      <a:rPr lang="en-IE" sz="24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𝝀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Print" pitchFamily="2" charset="0"/>
                  </a:rPr>
                  <a:t> </a:t>
                </a:r>
                <a:r>
                  <a:rPr lang="en-US" sz="2400" dirty="0">
                    <a:latin typeface="Segoe Print" pitchFamily="2" charset="0"/>
                  </a:rPr>
                  <a:t>is the decay </a:t>
                </a:r>
                <a:r>
                  <a:rPr lang="en-US" sz="2400" dirty="0" smtClean="0">
                    <a:latin typeface="Segoe Print" pitchFamily="2" charset="0"/>
                  </a:rPr>
                  <a:t>constant.</a:t>
                </a:r>
                <a:r>
                  <a:rPr lang="en-US" sz="2400" dirty="0">
                    <a:latin typeface="Segoe Print" pitchFamily="2" charset="0"/>
                  </a:rPr>
                  <a:t> </a:t>
                </a:r>
                <a:r>
                  <a:rPr lang="en-US" sz="2400" dirty="0" smtClean="0">
                    <a:latin typeface="Segoe Print" pitchFamily="2" charset="0"/>
                  </a:rPr>
                  <a:t>We can write </a:t>
                </a:r>
                <a:r>
                  <a:rPr lang="en-US" sz="2400" dirty="0">
                    <a:latin typeface="Segoe Print" pitchFamily="2" charset="0"/>
                  </a:rPr>
                  <a:t>the differential </a:t>
                </a:r>
                <a:r>
                  <a:rPr lang="en-US" sz="2400" dirty="0" smtClean="0">
                    <a:latin typeface="Segoe Print" pitchFamily="2" charset="0"/>
                  </a:rPr>
                  <a:t>equation</a:t>
                </a:r>
              </a:p>
              <a:p>
                <a:endParaRPr lang="en-US" sz="800" dirty="0" smtClean="0">
                  <a:latin typeface="Segoe Print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E" sz="2400" b="1" dirty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Example:</a:t>
                </a:r>
                <a:endParaRPr lang="en-IE" sz="24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r>
                  <a:rPr lang="en-IE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The </a:t>
                </a:r>
                <a:r>
                  <a:rPr lang="en-IE" sz="2400" dirty="0">
                    <a:solidFill>
                      <a:srgbClr val="002060"/>
                    </a:solidFill>
                    <a:latin typeface="Segoe Print" pitchFamily="2" charset="0"/>
                  </a:rPr>
                  <a:t>half-life of a radioisotope is the time required </a:t>
                </a:r>
                <a:r>
                  <a:rPr lang="en-IE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for </a:t>
                </a:r>
                <a:r>
                  <a:rPr lang="en-IE" sz="2400" dirty="0">
                    <a:solidFill>
                      <a:srgbClr val="002060"/>
                    </a:solidFill>
                    <a:latin typeface="Segoe Print" pitchFamily="2" charset="0"/>
                  </a:rPr>
                  <a:t>half of the amount of unstable material </a:t>
                </a:r>
                <a:r>
                  <a:rPr lang="en-IE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to decay</a:t>
                </a:r>
                <a:r>
                  <a:rPr lang="en-IE" sz="2400" dirty="0">
                    <a:solidFill>
                      <a:srgbClr val="002060"/>
                    </a:solidFill>
                    <a:latin typeface="Segoe Print" pitchFamily="2" charset="0"/>
                  </a:rPr>
                  <a:t>. If the initial amount of the substance is </a:t>
                </a:r>
                <a14:m>
                  <m:oMath xmlns:m="http://schemas.openxmlformats.org/officeDocument/2006/math">
                    <m:r>
                      <a:rPr lang="en-IE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IE" sz="2400" i="1" dirty="0" smtClean="0">
                    <a:solidFill>
                      <a:srgbClr val="002060"/>
                    </a:solidFill>
                    <a:latin typeface="Segoe Print" pitchFamily="2" charset="0"/>
                  </a:rPr>
                  <a:t>, </a:t>
                </a:r>
                <a:r>
                  <a:rPr lang="en-IE" sz="2400" dirty="0">
                    <a:solidFill>
                      <a:srgbClr val="002060"/>
                    </a:solidFill>
                    <a:latin typeface="Segoe Print" pitchFamily="2" charset="0"/>
                  </a:rPr>
                  <a:t>prove that the time taken for half the substance to decay is</a:t>
                </a:r>
                <a:r>
                  <a:rPr lang="en-US" sz="2400" dirty="0">
                    <a:solidFill>
                      <a:srgbClr val="002060"/>
                    </a:solidFill>
                    <a:latin typeface="Segoe Print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E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IE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>
                      <a:rPr lang="en-IE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𝒍𝒏</m:t>
                        </m:r>
                        <m:r>
                          <a:rPr lang="en-IE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E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IE" sz="2400" b="1" dirty="0">
                    <a:solidFill>
                      <a:srgbClr val="002060"/>
                    </a:solidFill>
                    <a:latin typeface="Segoe Print" pitchFamily="2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Segoe Print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400" b="1" dirty="0">
                  <a:solidFill>
                    <a:srgbClr val="002060"/>
                  </a:solidFill>
                </a:endParaRPr>
              </a:p>
              <a:p>
                <a:endParaRPr lang="en-US" sz="2400" dirty="0" smtClean="0">
                  <a:latin typeface="Segoe Print" pitchFamily="2" charset="0"/>
                </a:endParaRPr>
              </a:p>
              <a:p>
                <a:endParaRPr lang="en-IE" sz="2400" dirty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6" y="1059701"/>
                <a:ext cx="7596334" cy="727885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84" t="-670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1. Law of </a:t>
            </a:r>
            <a:r>
              <a:rPr lang="en-US" sz="2000" b="1" dirty="0" smtClean="0">
                <a:solidFill>
                  <a:schemeClr val="bg1"/>
                </a:solidFill>
              </a:rPr>
              <a:t>Radioactive Decay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4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</a:t>
            </a:r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First-Order Differential Equations</a:t>
            </a:r>
            <a:endParaRPr lang="en-US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556997" y="836712"/>
                <a:ext cx="7596334" cy="5642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32038" indent="3556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</m:oMath>
                  </m:oMathPara>
                </a14:m>
                <a:endParaRPr lang="en-IE" sz="24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2155825" indent="-21558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  <m:sup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IE" sz="2400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E" sz="2400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IE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nary>
                        <m:naryPr>
                          <m:ctrlP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IE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IE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E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E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2155825" indent="-21558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IE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IE" sz="2400" b="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0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IE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I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</m:sSubSup>
                    </m:oMath>
                  </m:oMathPara>
                </a14:m>
                <a:endParaRPr lang="en-IE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155825" indent="-21558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E" sz="24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func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IE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box>
                                <m:boxPr>
                                  <m:ctrlPr>
                                    <a:rPr lang="en-IE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IE" sz="24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E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E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b>
                          </m:sSub>
                        </m:e>
                      </m:func>
                    </m:oMath>
                  </m:oMathPara>
                </a14:m>
                <a:endParaRPr lang="en-IE" sz="2400" dirty="0" smtClean="0">
                  <a:solidFill>
                    <a:srgbClr val="002060"/>
                  </a:solidFill>
                  <a:latin typeface="Segoe Print" pitchFamily="2" charset="0"/>
                </a:endParaRPr>
              </a:p>
              <a:p>
                <a:pPr marL="2155825" indent="-21558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box>
                                <m:boxPr>
                                  <m:ctrlP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IE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E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E" sz="2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b>
                          </m:sSub>
                        </m:e>
                      </m:func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2509838" indent="-25098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sSub>
                        <m:sSubPr>
                          <m:ctrlP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box>
                            <m:boxPr>
                              <m:ctrlPr>
                                <a:rPr lang="en-IE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IE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E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IE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sub>
                      </m:sSub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E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IE" sz="2400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IE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func>
                        </m:num>
                        <m:den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en-IE" sz="2400" b="1" dirty="0">
                  <a:solidFill>
                    <a:srgbClr val="002060"/>
                  </a:solidFill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97" y="836712"/>
                <a:ext cx="7596334" cy="564263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1. Law of </a:t>
            </a:r>
            <a:r>
              <a:rPr lang="en-US" sz="2000" b="1" dirty="0" smtClean="0">
                <a:solidFill>
                  <a:schemeClr val="bg1"/>
                </a:solidFill>
              </a:rPr>
              <a:t>Radioactive Decay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13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68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980728"/>
                <a:ext cx="7704854" cy="638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IE" sz="2400" dirty="0" smtClean="0">
                    <a:latin typeface="Segoe Print" pitchFamily="2" charset="0"/>
                  </a:rPr>
                  <a:t>When interest is compound continuously, the rate of change of the principal is proportional to the principal. The constant of proportionality</a:t>
                </a:r>
              </a:p>
              <a:p>
                <a:pPr>
                  <a:lnSpc>
                    <a:spcPct val="120000"/>
                  </a:lnSpc>
                </a:pPr>
                <a:r>
                  <a:rPr lang="en-IE" sz="2400" dirty="0" smtClean="0">
                    <a:latin typeface="Segoe Print" pitchFamily="2" charset="0"/>
                  </a:rPr>
                  <a:t>Is called the interest rate, </a:t>
                </a: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𝑟</m:t>
                    </m:r>
                    <m:r>
                      <a:rPr lang="en-IE" sz="2400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IE" sz="2400" dirty="0" smtClean="0">
                    <a:latin typeface="Segoe Print" pitchFamily="2" charset="0"/>
                  </a:rPr>
                  <a:t>    </a:t>
                </a:r>
                <a:endParaRPr lang="en-US" sz="2400" dirty="0" smtClean="0"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800" dirty="0" smtClean="0"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𝒓𝑷</m:t>
                      </m:r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IE" sz="2400" b="1" dirty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Example:</a:t>
                </a:r>
                <a:endParaRPr lang="en-IE" sz="24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  <a:latin typeface="Segoe Print" pitchFamily="2" charset="0"/>
                  </a:rPr>
                  <a:t>If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an initial investment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𝑷</m:t>
                    </m:r>
                    <m:r>
                      <a:rPr lang="en-IE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Segoe Print" pitchFamily="2" charset="0"/>
                  </a:rPr>
                  <a:t>grows at a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constant rate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, which is proportional </a:t>
                </a:r>
                <a:r>
                  <a:rPr lang="en-US" sz="2400" dirty="0">
                    <a:solidFill>
                      <a:srgbClr val="002060"/>
                    </a:solidFill>
                    <a:latin typeface="Segoe Print" pitchFamily="2" charset="0"/>
                  </a:rPr>
                  <a:t>to the amount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present. Prove </a:t>
                </a:r>
                <a:r>
                  <a:rPr lang="en-US" sz="2400" dirty="0">
                    <a:solidFill>
                      <a:srgbClr val="002060"/>
                    </a:solidFill>
                    <a:latin typeface="Segoe Print" pitchFamily="2" charset="0"/>
                  </a:rPr>
                  <a:t>that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after time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Segoe Print" pitchFamily="2" charset="0"/>
                  </a:rPr>
                  <a:t>, the </a:t>
                </a:r>
                <a:r>
                  <a:rPr lang="en-US" sz="2400" dirty="0">
                    <a:solidFill>
                      <a:srgbClr val="002060"/>
                    </a:solidFill>
                    <a:latin typeface="Segoe Print" pitchFamily="2" charset="0"/>
                  </a:rPr>
                  <a:t>future value is given by </a:t>
                </a:r>
                <a:endParaRPr lang="en-US" sz="2400" dirty="0" smtClean="0">
                  <a:solidFill>
                    <a:srgbClr val="002060"/>
                  </a:solidFill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𝑷</m:t>
                      </m:r>
                      <m:sSup>
                        <m:sSupPr>
                          <m:ctrlP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IE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en-US" sz="2400" dirty="0" smtClean="0"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:endParaRPr lang="en-IE" sz="2400" dirty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80728"/>
                <a:ext cx="7704854" cy="638181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87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. Compound Interest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14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</a:t>
            </a:r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First-Order Differential Equations</a:t>
            </a:r>
            <a:endParaRPr lang="en-US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556997" y="836712"/>
                <a:ext cx="7596334" cy="5600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32038" indent="3556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𝒓𝑷</m:t>
                      </m:r>
                    </m:oMath>
                  </m:oMathPara>
                </a14:m>
                <a:endParaRPr lang="en-IE" sz="24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2155825" indent="-21558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  <m:sup>
                          <m: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</m:e>
                      </m:nary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nary>
                        <m:naryPr>
                          <m:ctrlP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2155825" indent="-21558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IE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IE" sz="2400" b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IE" sz="24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</m:func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sup>
                      </m:sSubSup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sSubSup>
                        <m:sSubSup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IE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IE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2155825" indent="-21558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E" sz="24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func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IE" sz="2400" dirty="0" smtClean="0">
                  <a:solidFill>
                    <a:srgbClr val="002060"/>
                  </a:solidFill>
                  <a:latin typeface="Segoe Print" pitchFamily="2" charset="0"/>
                </a:endParaRPr>
              </a:p>
              <a:p>
                <a:pPr marL="2155825" indent="-21558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𝑟𝑡</m:t>
                          </m:r>
                        </m:e>
                      </m:func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marL="2155825" indent="-21558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𝑟𝑡</m:t>
                          </m:r>
                          <m:r>
                            <m:rPr>
                              <m:nor/>
                            </m:rPr>
                            <a:rPr lang="en-IE" sz="2400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2155825" indent="-21558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𝒓𝒕</m:t>
                          </m:r>
                          <m:r>
                            <m:rPr>
                              <m:nor/>
                            </m:rPr>
                            <a:rPr lang="en-IE" sz="24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IE" sz="2400" b="1" dirty="0">
                  <a:solidFill>
                    <a:srgbClr val="002060"/>
                  </a:solidFill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97" y="836712"/>
                <a:ext cx="7596334" cy="560063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2. Compound Interest</a:t>
            </a: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15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980728"/>
                <a:ext cx="7704854" cy="5366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Segoe Print" pitchFamily="2" charset="0"/>
                  </a:rPr>
                  <a:t>Studies suggest that each person has a certain maximum number of symbols he or she can remember at any one time; the rate at which new symbols can be memorized is proportional to the difference between this maximum and the number of symbols already </a:t>
                </a:r>
                <a:r>
                  <a:rPr lang="en-IE" sz="2400" dirty="0" smtClean="0">
                    <a:latin typeface="Segoe Print" pitchFamily="2" charset="0"/>
                  </a:rPr>
                  <a:t>memorised</a:t>
                </a:r>
                <a:r>
                  <a:rPr lang="en-US" sz="2400" dirty="0" smtClean="0">
                    <a:latin typeface="Segoe Print" pitchFamily="2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Segoe Print" pitchFamily="2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sz="2400" dirty="0">
                    <a:latin typeface="Segoe Print" pitchFamily="2" charset="0"/>
                  </a:rPr>
                  <a:t> denotes the total amount of material to be </a:t>
                </a:r>
                <a:r>
                  <a:rPr lang="en-IE" sz="2400" dirty="0">
                    <a:latin typeface="Segoe Print" pitchFamily="2" charset="0"/>
                  </a:rPr>
                  <a:t>memorised</a:t>
                </a:r>
                <a:r>
                  <a:rPr lang="en-US" sz="2400" dirty="0">
                    <a:latin typeface="Segoe Print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𝑵</m:t>
                    </m:r>
                    <m:r>
                      <a:rPr lang="en-US" sz="2400" b="1" i="1" dirty="0">
                        <a:latin typeface="Cambria Math"/>
                      </a:rPr>
                      <m:t>(</m:t>
                    </m:r>
                    <m:r>
                      <a:rPr lang="en-US" sz="2400" b="1" i="1" dirty="0">
                        <a:latin typeface="Cambria Math"/>
                      </a:rPr>
                      <m:t>𝒕</m:t>
                    </m:r>
                    <m:r>
                      <a:rPr lang="en-US" sz="24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Print" pitchFamily="2" charset="0"/>
                  </a:rPr>
                  <a:t> </a:t>
                </a:r>
                <a:r>
                  <a:rPr lang="en-US" sz="2400" dirty="0">
                    <a:latin typeface="Segoe Print" pitchFamily="2" charset="0"/>
                  </a:rPr>
                  <a:t>is the amount </a:t>
                </a:r>
                <a:r>
                  <a:rPr lang="en-IE" sz="2400" dirty="0">
                    <a:latin typeface="Segoe Print" pitchFamily="2" charset="0"/>
                  </a:rPr>
                  <a:t>memorised</a:t>
                </a:r>
                <a:r>
                  <a:rPr lang="en-US" sz="2400" dirty="0">
                    <a:latin typeface="Segoe Print" pitchFamily="2" charset="0"/>
                  </a:rPr>
                  <a:t> at time t</a:t>
                </a:r>
                <a:r>
                  <a:rPr lang="en-US" sz="2400" dirty="0" smtClean="0">
                    <a:latin typeface="Segoe Print" pitchFamily="2" charset="0"/>
                  </a:rPr>
                  <a:t>. Then</a:t>
                </a:r>
              </a:p>
              <a:p>
                <a:pPr>
                  <a:lnSpc>
                    <a:spcPct val="120000"/>
                  </a:lnSpc>
                </a:pPr>
                <a:endParaRPr lang="en-US" dirty="0" smtClean="0"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𝒌</m:t>
                      </m:r>
                      <m:d>
                        <m:d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𝑴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80728"/>
                <a:ext cx="7704854" cy="536614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</a:rPr>
              <a:t>Theory of Learning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16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6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897280"/>
                <a:ext cx="7704854" cy="6581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</a:t>
                </a: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dirty="0" smtClean="0">
                    <a:latin typeface="Segoe Print" pitchFamily="2" charset="0"/>
                  </a:rPr>
                  <a:t>If </a:t>
                </a:r>
                <a:r>
                  <a:rPr lang="en-US" sz="2400" dirty="0">
                    <a:latin typeface="Segoe Print" pitchFamily="2" charset="0"/>
                  </a:rPr>
                  <a:t>it takes 6 weeks to </a:t>
                </a:r>
                <a:r>
                  <a:rPr lang="en-IE" sz="2400" dirty="0" smtClean="0">
                    <a:latin typeface="Segoe Print" pitchFamily="2" charset="0"/>
                  </a:rPr>
                  <a:t>memorise</a:t>
                </a:r>
                <a:r>
                  <a:rPr lang="en-US" sz="2400" dirty="0" smtClean="0">
                    <a:latin typeface="Segoe Print" pitchFamily="2" charset="0"/>
                  </a:rPr>
                  <a:t> </a:t>
                </a:r>
                <a:r>
                  <a:rPr lang="en-US" sz="2400" dirty="0">
                    <a:latin typeface="Segoe Print" pitchFamily="2" charset="0"/>
                  </a:rPr>
                  <a:t>half of the </a:t>
                </a:r>
                <a:r>
                  <a:rPr lang="en-US" sz="2400" dirty="0" smtClean="0">
                    <a:latin typeface="Segoe Print" pitchFamily="2" charset="0"/>
                  </a:rPr>
                  <a:t>material. Find the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400" dirty="0" smtClean="0">
                  <a:latin typeface="Segoe Print" pitchFamily="2" charset="0"/>
                </a:endParaRPr>
              </a:p>
              <a:p>
                <a:endParaRPr lang="en-US" sz="800" dirty="0" smtClean="0">
                  <a:latin typeface="Segoe Print" pitchFamily="2" charset="0"/>
                </a:endParaRPr>
              </a:p>
              <a:p>
                <a:pPr marL="2416175" indent="-2239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𝒌</m:t>
                      </m:r>
                      <m:d>
                        <m:dPr>
                          <m:ctrlP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𝑴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d>
                    </m:oMath>
                  </m:oMathPara>
                </a14:m>
                <a:endParaRPr lang="en-IE" sz="2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16144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I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box>
                            <m:box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I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IE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I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IE" sz="2400" i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IE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box>
                            <m:box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IE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</m:sSubSup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⇒−</m:t>
                      </m:r>
                      <m:r>
                        <m:rPr>
                          <m:sty m:val="p"/>
                        </m:rPr>
                        <a:rPr lang="en-IE" sz="2400" i="0">
                          <a:solidFill>
                            <a:srgbClr val="002060"/>
                          </a:solidFill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E" sz="2400" i="0">
                          <a:solidFill>
                            <a:srgbClr val="002060"/>
                          </a:solidFill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=6</m:t>
                      </m:r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𝒌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IE" sz="24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𝐥𝐧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  <a:p>
                <a:pPr>
                  <a:lnSpc>
                    <a:spcPct val="120000"/>
                  </a:lnSpc>
                </a:pPr>
                <a:endParaRPr lang="en-US" sz="2400" dirty="0"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2400" dirty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897280"/>
                <a:ext cx="7704854" cy="658180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87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</a:rPr>
              <a:t>Theory of Learning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17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3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150" y="908720"/>
            <a:ext cx="36957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26187" y="2891531"/>
                <a:ext cx="7704854" cy="3777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Segoe Print" pitchFamily="2" charset="0"/>
                  </a:rPr>
                  <a:t>The voltage drop across the </a:t>
                </a:r>
                <a:r>
                  <a:rPr lang="en-US" sz="2400" b="1" dirty="0">
                    <a:latin typeface="Segoe Print" pitchFamily="2" charset="0"/>
                  </a:rPr>
                  <a:t>resistor</a:t>
                </a:r>
                <a:r>
                  <a:rPr lang="en-US" sz="2400" dirty="0">
                    <a:latin typeface="Segoe Print" pitchFamily="2" charset="0"/>
                  </a:rPr>
                  <a:t> is given </a:t>
                </a:r>
                <a:r>
                  <a:rPr lang="en-US" sz="2400" dirty="0" smtClean="0">
                    <a:latin typeface="Segoe Print" pitchFamily="2" charset="0"/>
                  </a:rPr>
                  <a:t>by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𝑰𝑹</m:t>
                      </m:r>
                    </m:oMath>
                  </m:oMathPara>
                </a14:m>
                <a:endParaRPr lang="en-IE" sz="24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Segoe Print" pitchFamily="2" charset="0"/>
                  </a:rPr>
                  <a:t>The </a:t>
                </a:r>
                <a:r>
                  <a:rPr lang="en-US" sz="2400" dirty="0" smtClean="0">
                    <a:latin typeface="Segoe Print" pitchFamily="2" charset="0"/>
                  </a:rPr>
                  <a:t>voltage drop across </a:t>
                </a:r>
                <a:r>
                  <a:rPr lang="en-US" sz="2400" dirty="0">
                    <a:latin typeface="Segoe Print" pitchFamily="2" charset="0"/>
                  </a:rPr>
                  <a:t>the </a:t>
                </a:r>
                <a:r>
                  <a:rPr lang="en-US" sz="2400" b="1" dirty="0">
                    <a:latin typeface="Segoe Print" pitchFamily="2" charset="0"/>
                  </a:rPr>
                  <a:t>inductor</a:t>
                </a:r>
                <a:r>
                  <a:rPr lang="en-US" sz="2400" dirty="0">
                    <a:latin typeface="Segoe Print" pitchFamily="2" charset="0"/>
                  </a:rPr>
                  <a:t> is given </a:t>
                </a:r>
                <a:r>
                  <a:rPr lang="en-US" sz="2400" dirty="0" smtClean="0">
                    <a:latin typeface="Segoe Print" pitchFamily="2" charset="0"/>
                  </a:rPr>
                  <a:t>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𝑳</m:t>
                      </m:r>
                      <m:f>
                        <m:f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IE" sz="24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Segoe Print" pitchFamily="2" charset="0"/>
                  </a:rPr>
                  <a:t>The voltage supplied equals the sum of voltage drops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𝑽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=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𝑳</m:t>
                      </m:r>
                      <m:f>
                        <m:fPr>
                          <m:ctrlP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𝑰𝑹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87" y="2891531"/>
                <a:ext cx="7704854" cy="3777829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266" t="-12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. Application to Electric Circuits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31840" y="1772816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V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18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2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1021913"/>
                <a:ext cx="7704854" cy="568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IE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</a:t>
                </a: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IE" sz="2400" dirty="0" smtClean="0">
                    <a:latin typeface="Segoe Print" pitchFamily="2" charset="0"/>
                  </a:rPr>
                  <a:t>Suppose that in the simple circuit above the resistance is </a:t>
                </a: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12</m:t>
                    </m:r>
                    <m:r>
                      <a:rPr lang="en-IE" sz="24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 dirty="0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</a:rPr>
                  <a:t> and the inductance is </a:t>
                </a:r>
                <a14:m>
                  <m:oMath xmlns:m="http://schemas.openxmlformats.org/officeDocument/2006/math">
                    <m:r>
                      <a:rPr lang="en-IE" sz="2400" b="0" i="1" dirty="0" smtClean="0">
                        <a:latin typeface="Cambria Math"/>
                      </a:rPr>
                      <m:t>4</m:t>
                    </m:r>
                    <m:r>
                      <a:rPr lang="en-IE" sz="24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E" sz="2400" b="0" i="0" dirty="0" smtClean="0">
                        <a:latin typeface="Cambria Math"/>
                      </a:rPr>
                      <m:t>H</m:t>
                    </m:r>
                    <m:r>
                      <a:rPr lang="en-IE" sz="2400" b="0" i="0" dirty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</a:rPr>
                  <a:t> If   a battery gives a constant voltage of </a:t>
                </a: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6</m:t>
                    </m:r>
                    <m:r>
                      <a:rPr lang="en-IE" sz="2400" b="0" i="1" dirty="0" smtClean="0">
                        <a:latin typeface="Cambria Math"/>
                      </a:rPr>
                      <m:t>0</m:t>
                    </m:r>
                    <m:r>
                      <a:rPr lang="en-IE" sz="24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E" sz="2400" b="0" i="0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</a:rPr>
                  <a:t> and the switch is closed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</a:rPr>
                  <a:t> so that the current starts with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IE" sz="2400" b="0" i="1" smtClean="0">
                        <a:latin typeface="Cambria Math"/>
                      </a:rPr>
                      <m:t>=0.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</a:rPr>
                  <a:t> Find the current after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</m:oMath>
                </a14:m>
                <a:endParaRPr lang="en-US" sz="2400" dirty="0" smtClean="0">
                  <a:latin typeface="Segoe Print" pitchFamily="2" charset="0"/>
                </a:endParaRPr>
              </a:p>
              <a:p>
                <a:pPr marL="1968500" indent="-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𝑳</m:t>
                      </m:r>
                      <m:f>
                        <m:fPr>
                          <m:ctrlP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𝑰𝑹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𝑽</m:t>
                      </m:r>
                    </m:oMath>
                  </m:oMathPara>
                </a14:m>
                <a:endParaRPr lang="en-IE" sz="24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marL="1614488" indent="-271463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IE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E" sz="2400" b="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12</m:t>
                      </m:r>
                      <m:r>
                        <a:rPr lang="en-IE" sz="2400" b="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𝐼</m:t>
                      </m:r>
                      <m:r>
                        <a:rPr lang="en-IE" sz="2400" b="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=60</m:t>
                      </m:r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 indent="-271463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3</m:t>
                      </m:r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𝐼</m:t>
                      </m:r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=15</m:t>
                      </m:r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989013" indent="-989013"/>
                <a:endParaRPr lang="en-US" sz="2400" b="1" dirty="0">
                  <a:solidFill>
                    <a:schemeClr val="tx2">
                      <a:lumMod val="75000"/>
                    </a:schemeClr>
                  </a:solidFill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021913"/>
                <a:ext cx="7704854" cy="568995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87" t="-32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4. Application to Electric Circuits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8184" y="4437112"/>
            <a:ext cx="280831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  <a:latin typeface="Segoe Print" pitchFamily="2" charset="0"/>
              </a:rPr>
              <a:t>Note:</a:t>
            </a:r>
            <a:r>
              <a:rPr lang="en-IE" b="1" dirty="0">
                <a:latin typeface="Segoe Print" pitchFamily="2" charset="0"/>
              </a:rPr>
              <a:t> </a:t>
            </a:r>
            <a:r>
              <a:rPr lang="en-IE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This differential </a:t>
            </a:r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equation is </a:t>
            </a:r>
            <a:r>
              <a:rPr lang="en-IE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both linear </a:t>
            </a:r>
            <a:r>
              <a:rPr lang="en-IE" b="1" dirty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and separable.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19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4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Differential </a:t>
            </a:r>
            <a:r>
              <a:rPr lang="en-IN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quations</a:t>
            </a:r>
            <a:endParaRPr lang="en-US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1547665" y="476674"/>
            <a:ext cx="2757955" cy="5540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INTRODUCTION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1713735" y="662411"/>
            <a:ext cx="163105" cy="182562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3937893" y="662411"/>
            <a:ext cx="166070" cy="182562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673" y="1305342"/>
            <a:ext cx="75243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80000"/>
              <a:buBlip>
                <a:blip r:embed="rId8"/>
              </a:buBlip>
            </a:pPr>
            <a:r>
              <a:rPr lang="en-IN" sz="2400" dirty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The study of differential equations originated in the investigation of laws that govern the physical world and were first solved by Sir Isaac Newton in seventeenth </a:t>
            </a:r>
            <a:r>
              <a:rPr lang="en-IN" sz="2400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century.				</a:t>
            </a:r>
            <a:r>
              <a:rPr lang="en-IN" sz="1000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	</a:t>
            </a:r>
          </a:p>
          <a:p>
            <a:pPr marL="342900" indent="-342900">
              <a:buSzPct val="80000"/>
              <a:buBlip>
                <a:blip r:embed="rId8"/>
              </a:buBlip>
            </a:pPr>
            <a:r>
              <a:rPr lang="en-IN" sz="2400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The term differential equation was introduced by Gottfried Leibnitz. 				</a:t>
            </a:r>
            <a:r>
              <a:rPr lang="en-IN" sz="1000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	</a:t>
            </a:r>
          </a:p>
          <a:p>
            <a:pPr marL="342900" indent="-342900">
              <a:buSzPct val="80000"/>
              <a:buBlip>
                <a:blip r:embed="rId8"/>
              </a:buBlip>
            </a:pPr>
            <a:r>
              <a:rPr lang="en-IN" sz="2400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A general theory for differential equations was developed by </a:t>
            </a:r>
            <a:r>
              <a:rPr lang="en-IN" sz="2400" dirty="0" err="1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Augustin</a:t>
            </a:r>
            <a:r>
              <a:rPr lang="en-IN" sz="2400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-Louis Cauchy.</a:t>
            </a:r>
          </a:p>
          <a:p>
            <a:pPr>
              <a:buSzPct val="80000"/>
            </a:pPr>
            <a:endParaRPr lang="en-IN" sz="1000" dirty="0" smtClean="0">
              <a:solidFill>
                <a:srgbClr val="002060"/>
              </a:solidFill>
              <a:latin typeface="Segoe Print" pitchFamily="2" charset="0"/>
              <a:ea typeface="Cambria Math" pitchFamily="18" charset="0"/>
            </a:endParaRPr>
          </a:p>
          <a:p>
            <a:pPr marL="342900" indent="-342900">
              <a:buSzPct val="80000"/>
              <a:buBlip>
                <a:blip r:embed="rId8"/>
              </a:buBlip>
            </a:pPr>
            <a:r>
              <a:rPr lang="en-IN" sz="2400" dirty="0" smtClean="0">
                <a:solidFill>
                  <a:srgbClr val="002060"/>
                </a:solidFill>
                <a:latin typeface="Segoe Print" pitchFamily="2" charset="0"/>
                <a:ea typeface="Cambria Math" pitchFamily="18" charset="0"/>
              </a:rPr>
              <a:t>Differential equations are used to describe or model physical phenomena or real world problems in mathematical terms.</a:t>
            </a:r>
            <a:endParaRPr lang="en-US" sz="2400" dirty="0" smtClean="0">
              <a:solidFill>
                <a:srgbClr val="002060"/>
              </a:solidFill>
              <a:latin typeface="Segoe Print" pitchFamily="2" charset="0"/>
              <a:ea typeface="Cambria Math" pitchFamily="18" charset="0"/>
            </a:endParaRPr>
          </a:p>
          <a:p>
            <a:pPr>
              <a:buSzPct val="80000"/>
            </a:pPr>
            <a:endParaRPr lang="en-IN" sz="24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5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968430"/>
                <a:ext cx="7704854" cy="5052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68500" indent="-354013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3</m:t>
                      </m:r>
                      <m:d>
                        <m:dPr>
                          <m:ctrlP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5−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IE" sz="2400" b="0" i="1" dirty="0" smtClean="0">
                  <a:solidFill>
                    <a:srgbClr val="002060"/>
                  </a:solidFill>
                  <a:latin typeface="Cambria Math"/>
                  <a:ea typeface="Cambria Math" pitchFamily="18" charset="0"/>
                </a:endParaRPr>
              </a:p>
              <a:p>
                <a:pPr marL="16144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⇒</m:t>
                      </m:r>
                      <m:nary>
                        <m:naryPr>
                          <m:ctrlP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IE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𝑑𝐼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5−</m:t>
                                  </m:r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𝐼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=3</m:t>
                      </m:r>
                      <m:nary>
                        <m:naryPr>
                          <m:ctrlP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IE" sz="2400" i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IE" sz="24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IE" sz="240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E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5−</m:t>
                                        </m:r>
                                        <m:r>
                                          <a:rPr lang="en-IE" sz="2400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</m:sSubSup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IE" sz="2400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IE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IE" sz="2400" i="1" dirty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E" sz="2400">
                          <a:solidFill>
                            <a:srgbClr val="002060"/>
                          </a:solidFill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5−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5=3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IE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E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5−</m:t>
                                  </m:r>
                                  <m:r>
                                    <a:rPr lang="en-IE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d>
                            </m:den>
                          </m:f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=3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68430"/>
                <a:ext cx="7704854" cy="505285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4. Application to Electric Circuits</a:t>
            </a: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20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2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836712"/>
                <a:ext cx="7704854" cy="3870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1448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5−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den>
                      </m:f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IE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5−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IE" sz="24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E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sSup>
                        <m:sSup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−3</m:t>
                          </m:r>
                          <m: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IE" sz="2400" i="1" dirty="0" smtClean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𝑰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sSup>
                        <m:sSupPr>
                          <m:ctrlP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IE" sz="2400" b="1" i="1" dirty="0">
                  <a:solidFill>
                    <a:srgbClr val="002060"/>
                  </a:solidFill>
                </a:endParaRPr>
              </a:p>
              <a:p>
                <a:pPr marL="1614488">
                  <a:lnSpc>
                    <a:spcPct val="150000"/>
                  </a:lnSpc>
                </a:pPr>
                <a:endParaRPr lang="en-IE" sz="2400" i="1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836712"/>
                <a:ext cx="7704854" cy="387086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4. Application to Electric Circuits</a:t>
            </a: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21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980728"/>
                <a:ext cx="7704854" cy="648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latin typeface="Segoe Print" pitchFamily="2" charset="0"/>
                  </a:rPr>
                  <a:t>Newton’s law of cooling states that ‘the rate of cooling of a body </a:t>
                </a:r>
                <a:r>
                  <a:rPr lang="en-US" sz="2400" dirty="0" smtClean="0">
                    <a:latin typeface="Segoe Print" pitchFamily="2" charset="0"/>
                  </a:rPr>
                  <a:t>is proportional </a:t>
                </a:r>
                <a:r>
                  <a:rPr lang="en-US" sz="2400" dirty="0">
                    <a:latin typeface="Segoe Print" pitchFamily="2" charset="0"/>
                  </a:rPr>
                  <a:t>to the difference between the temperature of a body and </a:t>
                </a:r>
                <a:r>
                  <a:rPr lang="en-US" sz="2400" dirty="0" smtClean="0">
                    <a:latin typeface="Segoe Print" pitchFamily="2" charset="0"/>
                  </a:rPr>
                  <a:t>the temperature </a:t>
                </a:r>
                <a:r>
                  <a:rPr lang="en-US" sz="2400" dirty="0">
                    <a:latin typeface="Segoe Print" pitchFamily="2" charset="0"/>
                  </a:rPr>
                  <a:t>of its surroundings.’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Segoe Print" pitchFamily="2" charset="0"/>
                  </a:rPr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𝒌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IE" sz="2400" b="1" dirty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</a:t>
                </a: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IE" sz="2400" dirty="0">
                    <a:latin typeface="Segoe Print" pitchFamily="2" charset="0"/>
                  </a:rPr>
                  <a:t>A body cools from 80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 °</m:t>
                    </m:r>
                  </m:oMath>
                </a14:m>
                <a:r>
                  <a:rPr lang="en-IE" sz="2400" dirty="0">
                    <a:latin typeface="Segoe Print" pitchFamily="2" charset="0"/>
                  </a:rPr>
                  <a:t>C to 60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 °</m:t>
                    </m:r>
                  </m:oMath>
                </a14:m>
                <a:r>
                  <a:rPr lang="en-IE" sz="2400" dirty="0">
                    <a:latin typeface="Segoe Print" pitchFamily="2" charset="0"/>
                  </a:rPr>
                  <a:t>C in 10 minutes. The </a:t>
                </a:r>
                <a:r>
                  <a:rPr lang="en-IE" sz="2400" dirty="0" smtClean="0">
                    <a:latin typeface="Segoe Print" pitchFamily="2" charset="0"/>
                  </a:rPr>
                  <a:t>temperature </a:t>
                </a:r>
                <a:r>
                  <a:rPr lang="en-IE" sz="2400" dirty="0">
                    <a:latin typeface="Segoe Print" pitchFamily="2" charset="0"/>
                  </a:rPr>
                  <a:t>of the surroundings is maintained at 60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 °</m:t>
                    </m:r>
                  </m:oMath>
                </a14:m>
                <a:r>
                  <a:rPr lang="en-IE" sz="2400" dirty="0">
                    <a:latin typeface="Segoe Print" pitchFamily="2" charset="0"/>
                  </a:rPr>
                  <a:t>C. </a:t>
                </a:r>
                <a:endParaRPr lang="en-US" sz="2400" dirty="0"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IE" sz="2400" dirty="0" smtClean="0">
                    <a:latin typeface="Segoe Print" pitchFamily="2" charset="0"/>
                  </a:rPr>
                  <a:t>Find the </a:t>
                </a:r>
                <a:r>
                  <a:rPr lang="en-IE" sz="2400" dirty="0">
                    <a:latin typeface="Segoe Print" pitchFamily="2" charset="0"/>
                  </a:rPr>
                  <a:t>temperature of the body after a further </a:t>
                </a:r>
                <a:r>
                  <a:rPr lang="en-IE" sz="2400" dirty="0" smtClean="0">
                    <a:latin typeface="Segoe Print" pitchFamily="2" charset="0"/>
                  </a:rPr>
                  <a:t>15 </a:t>
                </a:r>
                <a:r>
                  <a:rPr lang="en-IE" sz="2400" dirty="0">
                    <a:latin typeface="Segoe Print" pitchFamily="2" charset="0"/>
                  </a:rPr>
                  <a:t>minutes. </a:t>
                </a:r>
                <a:endParaRPr lang="en-US" sz="2400" dirty="0"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2400" b="1" dirty="0" smtClean="0">
                  <a:solidFill>
                    <a:srgbClr val="002060"/>
                  </a:solidFill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:endParaRPr lang="en-IE" sz="2400" dirty="0"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80728"/>
                <a:ext cx="7704854" cy="648158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87" r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>
                <a:solidFill>
                  <a:schemeClr val="bg1"/>
                </a:solidFill>
              </a:rPr>
              <a:t>Newton's </a:t>
            </a:r>
            <a:r>
              <a:rPr lang="en-US" sz="2000" b="1" dirty="0" smtClean="0">
                <a:solidFill>
                  <a:schemeClr val="bg1"/>
                </a:solidFill>
              </a:rPr>
              <a:t>Law </a:t>
            </a:r>
            <a:r>
              <a:rPr lang="en-US" sz="2000" b="1" dirty="0">
                <a:solidFill>
                  <a:schemeClr val="bg1"/>
                </a:solidFill>
              </a:rPr>
              <a:t>of </a:t>
            </a:r>
            <a:r>
              <a:rPr lang="en-US" sz="2000" b="1" dirty="0" smtClean="0">
                <a:solidFill>
                  <a:schemeClr val="bg1"/>
                </a:solidFill>
              </a:rPr>
              <a:t>Cooling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22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3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75656" y="980728"/>
                <a:ext cx="7704854" cy="5464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Segoe Print" pitchFamily="2" charset="0"/>
                  </a:rPr>
                  <a:t>Suppose an object moves in the positive direction along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latin typeface="Cambria Math"/>
                      </a:rPr>
                      <m:t>𝑎𝑥𝑖𝑠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</a:rPr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IE" sz="2400" b="0" i="1" smtClean="0">
                            <a:latin typeface="Cambria Math"/>
                          </a:rPr>
                          <m:t>,</m:t>
                        </m:r>
                        <m:r>
                          <a:rPr lang="en-IE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E" sz="2400" dirty="0" smtClean="0">
                    <a:latin typeface="Segoe Print" pitchFamily="2" charset="0"/>
                  </a:rPr>
                  <a:t>while subjected to a variable force </a:t>
                </a: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𝐹</m:t>
                    </m:r>
                    <m:r>
                      <a:rPr lang="en-IE" sz="2400" i="1" dirty="0" smtClean="0">
                        <a:latin typeface="Cambria Math"/>
                      </a:rPr>
                      <m:t>(</m:t>
                    </m:r>
                    <m:r>
                      <a:rPr lang="en-IE" sz="2400" i="1" dirty="0" smtClean="0">
                        <a:latin typeface="Cambria Math"/>
                      </a:rPr>
                      <m:t>𝑥</m:t>
                    </m:r>
                    <m:r>
                      <a:rPr lang="en-IE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sz="2400" dirty="0" smtClean="0">
                    <a:latin typeface="Segoe Print" pitchFamily="2" charset="0"/>
                  </a:rPr>
                  <a:t>. Then the work </a:t>
                </a:r>
                <a14:m>
                  <m:oMath xmlns:m="http://schemas.openxmlformats.org/officeDocument/2006/math">
                    <m:r>
                      <a:rPr lang="en-IE" sz="2400" b="1" i="0" dirty="0" smtClean="0">
                        <a:latin typeface="Cambria Math"/>
                      </a:rPr>
                      <m:t>𝐖</m:t>
                    </m:r>
                  </m:oMath>
                </a14:m>
                <a:r>
                  <a:rPr lang="en-IE" sz="2400" dirty="0" smtClean="0">
                    <a:latin typeface="Segoe Print" pitchFamily="2" charset="0"/>
                  </a:rPr>
                  <a:t> performed by the force on the object is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𝑾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en-IE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E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IE" sz="2400" b="1" dirty="0" smtClean="0">
                  <a:solidFill>
                    <a:srgbClr val="002060"/>
                  </a:solidFill>
                  <a:latin typeface="Segoe Print" pitchFamily="2" charset="0"/>
                </a:endParaRPr>
              </a:p>
              <a:p>
                <a:pPr>
                  <a:lnSpc>
                    <a:spcPct val="120000"/>
                  </a:lnSpc>
                </a:pPr>
                <a:endParaRPr lang="en-IE" sz="1200" b="1" dirty="0" smtClean="0">
                  <a:solidFill>
                    <a:srgbClr val="FF000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IE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Example:</a:t>
                </a:r>
                <a:endParaRPr lang="en-IE" sz="10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r>
                  <a:rPr lang="en-US" sz="2400" dirty="0">
                    <a:latin typeface="Segoe Print" pitchFamily="2" charset="0"/>
                  </a:rPr>
                  <a:t>T</a:t>
                </a:r>
                <a:r>
                  <a:rPr lang="en-US" sz="2400" dirty="0" smtClean="0">
                    <a:latin typeface="Segoe Print" pitchFamily="2" charset="0"/>
                  </a:rPr>
                  <a:t>he </a:t>
                </a:r>
                <a:r>
                  <a:rPr lang="en-US" sz="2400" dirty="0">
                    <a:latin typeface="Segoe Print" pitchFamily="2" charset="0"/>
                  </a:rPr>
                  <a:t>resultant upward force on </a:t>
                </a:r>
                <a:r>
                  <a:rPr lang="en-US" sz="2400" dirty="0" smtClean="0">
                    <a:latin typeface="Segoe Print" pitchFamily="2" charset="0"/>
                  </a:rPr>
                  <a:t>a mass </a:t>
                </a:r>
                <a:r>
                  <a:rPr lang="en-US" sz="2400" dirty="0">
                    <a:latin typeface="Segoe Print" pitchFamily="2" charset="0"/>
                  </a:rPr>
                  <a:t>when it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Print" pitchFamily="2" charset="0"/>
                  </a:rPr>
                  <a:t> </a:t>
                </a:r>
                <a:r>
                  <a:rPr lang="en-US" sz="2400" dirty="0" smtClean="0">
                    <a:latin typeface="Segoe Print" pitchFamily="2" charset="0"/>
                  </a:rPr>
                  <a:t>metres</a:t>
                </a:r>
                <a:r>
                  <a:rPr lang="en-US" sz="2400" dirty="0">
                    <a:latin typeface="Segoe Print" pitchFamily="2" charset="0"/>
                  </a:rPr>
                  <a:t> </a:t>
                </a:r>
                <a:r>
                  <a:rPr lang="en-US" sz="2400" dirty="0" smtClean="0">
                    <a:latin typeface="Segoe Print" pitchFamily="2" charset="0"/>
                  </a:rPr>
                  <a:t>above </a:t>
                </a:r>
                <a:r>
                  <a:rPr lang="en-US" sz="2400" dirty="0">
                    <a:latin typeface="Segoe Print" pitchFamily="2" charset="0"/>
                  </a:rPr>
                  <a:t>its initial position </a:t>
                </a:r>
                <a:r>
                  <a:rPr lang="en-US" sz="2400" dirty="0" smtClean="0">
                    <a:latin typeface="Segoe Print" pitchFamily="2" charset="0"/>
                  </a:rPr>
                  <a:t>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400" b="0" i="0" dirty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IE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b="0" i="0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49 </m:t>
                    </m:r>
                    <m:r>
                      <a:rPr lang="en-US" sz="2400" i="1" dirty="0">
                        <a:latin typeface="Cambria Math"/>
                      </a:rPr>
                      <m:t>− 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IE" sz="2400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Segoe Print" pitchFamily="2" charset="0"/>
                  </a:rPr>
                  <a:t>  </a:t>
                </a:r>
                <a:r>
                  <a:rPr lang="en-US" sz="2400" dirty="0" smtClean="0">
                    <a:latin typeface="Segoe Print" pitchFamily="2" charset="0"/>
                  </a:rPr>
                  <a:t>Find </a:t>
                </a:r>
                <a:r>
                  <a:rPr lang="en-US" sz="2400" dirty="0">
                    <a:latin typeface="Segoe Print" pitchFamily="2" charset="0"/>
                  </a:rPr>
                  <a:t>the work done </a:t>
                </a:r>
                <a:r>
                  <a:rPr lang="en-US" sz="2400" dirty="0" smtClean="0">
                    <a:latin typeface="Segoe Print" pitchFamily="2" charset="0"/>
                  </a:rPr>
                  <a:t>on the mass when it has been raised </a:t>
                </a:r>
                <a:r>
                  <a:rPr lang="en-US" sz="2400" dirty="0">
                    <a:latin typeface="Segoe Print" pitchFamily="2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15 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latin typeface="Segoe Print" pitchFamily="2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80728"/>
                <a:ext cx="7704854" cy="546425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87" r="-284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6</a:t>
            </a:r>
            <a:r>
              <a:rPr lang="en-US" sz="2000" b="1" dirty="0" smtClean="0">
                <a:solidFill>
                  <a:schemeClr val="bg1"/>
                </a:solidFill>
              </a:rPr>
              <a:t>. Work done by a variable Force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23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7088877" y="4355812"/>
                <a:ext cx="1662635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𝟐𝟎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𝟎𝟓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𝟏𝟎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 (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𝒃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877" y="4355812"/>
                <a:ext cx="1662635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23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Modeling With First Order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6. Work done by a variable Force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162221" y="1052736"/>
                <a:ext cx="7056784" cy="507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𝑾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pPr marL="1433513" indent="-1433513" defTabSz="1520825">
                  <a:lnSpc>
                    <a:spcPct val="120000"/>
                  </a:lnSpc>
                  <a:tabLst>
                    <a:tab pos="14335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⇒</m:t>
                      </m:r>
                      <m:r>
                        <a:rPr lang="en-GB" sz="2400" i="1">
                          <a:latin typeface="Cambria Math"/>
                        </a:rPr>
                        <m:t>𝑊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GB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</a:rPr>
                            <m:t>15</m:t>
                          </m:r>
                        </m:sup>
                        <m:e>
                          <m:r>
                            <a:rPr lang="en-GB" sz="2400" i="1">
                              <a:latin typeface="Cambria Math"/>
                            </a:rPr>
                            <m:t>49−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  </m:t>
                          </m:r>
                          <m:r>
                            <a:rPr lang="en-GB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1433513" indent="-1433513" defTabSz="15208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⇒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𝑊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49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</a:rPr>
                            <m:t>15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  <a:p>
                <a:pPr marL="2155825" indent="-2062163" defTabSz="15208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=49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15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1433513" indent="-1433513" defTabSz="15208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⇒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/>
                        </a:rPr>
                        <m:t>𝑊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>
                        <a:rPr lang="en-GB" sz="2400" b="1" i="1">
                          <a:latin typeface="Cambria Math"/>
                        </a:rPr>
                        <m:t>𝟔𝟐𝟐</m:t>
                      </m:r>
                      <m:r>
                        <a:rPr lang="en-GB" sz="2400" b="1" i="1">
                          <a:latin typeface="Cambria Math"/>
                        </a:rPr>
                        <m:t>.</m:t>
                      </m:r>
                      <m:r>
                        <a:rPr lang="en-GB" sz="2400" b="1" i="1">
                          <a:latin typeface="Cambria Math"/>
                        </a:rPr>
                        <m:t>𝟓</m:t>
                      </m:r>
                      <m:r>
                        <a:rPr lang="en-GB" sz="2400" b="1" i="1">
                          <a:latin typeface="Cambria Math"/>
                        </a:rPr>
                        <m:t> </m:t>
                      </m:r>
                      <m:r>
                        <a:rPr lang="en-GB" sz="2400" b="1" i="1">
                          <a:latin typeface="Cambria Math"/>
                        </a:rPr>
                        <m:t>𝐉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21" y="1052736"/>
                <a:ext cx="7056784" cy="507421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24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1700808"/>
            <a:ext cx="36719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Segoe Print" pitchFamily="2" charset="0"/>
              </a:rPr>
              <a:t>The Principal of Conservation of Mechanical Energy </a:t>
            </a:r>
            <a:r>
              <a:rPr lang="en-US" dirty="0">
                <a:solidFill>
                  <a:srgbClr val="002060"/>
                </a:solidFill>
                <a:latin typeface="Segoe Print" pitchFamily="2" charset="0"/>
              </a:rPr>
              <a:t>only applies if </a:t>
            </a:r>
            <a:r>
              <a:rPr lang="en-US" dirty="0" smtClean="0">
                <a:solidFill>
                  <a:srgbClr val="002060"/>
                </a:solidFill>
                <a:latin typeface="Segoe Print" pitchFamily="2" charset="0"/>
              </a:rPr>
              <a:t>gravity</a:t>
            </a:r>
            <a:r>
              <a:rPr lang="en-US" dirty="0">
                <a:solidFill>
                  <a:srgbClr val="002060"/>
                </a:solidFill>
                <a:latin typeface="Segoe Print" pitchFamily="2" charset="0"/>
              </a:rPr>
              <a:t> is the only external force which does work on the body. However, in this question, the force is a variable force</a:t>
            </a:r>
            <a:r>
              <a:rPr lang="en-US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</a:p>
          <a:p>
            <a:endParaRPr lang="en-US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Segoe Print" pitchFamily="2" charset="0"/>
              </a:rPr>
              <a:t>The marking scheme uses </a:t>
            </a:r>
            <a:r>
              <a:rPr lang="en-US" b="1" dirty="0">
                <a:solidFill>
                  <a:srgbClr val="002060"/>
                </a:solidFill>
                <a:latin typeface="Segoe Print" pitchFamily="2" charset="0"/>
              </a:rPr>
              <a:t>The Work-Energy Theorem</a:t>
            </a:r>
            <a:r>
              <a:rPr lang="en-US" dirty="0">
                <a:solidFill>
                  <a:srgbClr val="002060"/>
                </a:solidFill>
                <a:latin typeface="Segoe Print" pitchFamily="2" charset="0"/>
              </a:rPr>
              <a:t> which states the total work done on an object is equal to its change in kinetic energy.</a:t>
            </a:r>
          </a:p>
        </p:txBody>
      </p:sp>
    </p:spTree>
    <p:extLst>
      <p:ext uri="{BB962C8B-B14F-4D97-AF65-F5344CB8AC3E}">
        <p14:creationId xmlns:p14="http://schemas.microsoft.com/office/powerpoint/2010/main" xmlns="" val="12053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Introduction to </a:t>
            </a:r>
            <a:r>
              <a:rPr lang="en-IN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ifferential </a:t>
            </a:r>
            <a:r>
              <a:rPr lang="en-IN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quations</a:t>
            </a:r>
            <a:endParaRPr lang="en-US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47665" y="404665"/>
            <a:ext cx="7332305" cy="1872208"/>
            <a:chOff x="1547665" y="404665"/>
            <a:chExt cx="7332305" cy="1872208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>
              <a:off x="1615872" y="647141"/>
              <a:ext cx="7264098" cy="1629732"/>
            </a:xfrm>
            <a:prstGeom prst="roundRect">
              <a:avLst>
                <a:gd name="adj" fmla="val 9106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altLang="zh-TW" sz="2400" b="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pPr algn="l"/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A differential </a:t>
              </a:r>
              <a:r>
                <a:rPr lang="en-US" altLang="zh-TW" sz="2000" b="0" dirty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equation </a:t>
              </a:r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is an equation which contains </a:t>
              </a:r>
            </a:p>
            <a:p>
              <a:pPr algn="l"/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the </a:t>
              </a:r>
              <a:r>
                <a:rPr lang="en-US" altLang="zh-TW" sz="2000" b="0" dirty="0" err="1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derivates</a:t>
              </a:r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 </a:t>
              </a:r>
              <a:r>
                <a:rPr lang="en-US" altLang="zh-TW" sz="2000" b="0" dirty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of one or more </a:t>
              </a:r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dependent variables 			</a:t>
              </a:r>
            </a:p>
            <a:p>
              <a:pPr algn="l"/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with </a:t>
              </a:r>
              <a:r>
                <a:rPr lang="en-US" altLang="zh-TW" sz="2000" b="0" dirty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respect to one or </a:t>
              </a:r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more </a:t>
              </a:r>
              <a:r>
                <a:rPr lang="en-US" altLang="zh-TW" sz="2000" b="0" dirty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independent variables.</a:t>
              </a: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>
              <a:off x="1547665" y="404665"/>
              <a:ext cx="2757955" cy="5128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</a:rPr>
                <a:t>      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DEFINITION</a:t>
              </a:r>
              <a:endPara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>
              <a:off x="1713735" y="576602"/>
              <a:ext cx="163105" cy="16899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937893" y="576602"/>
              <a:ext cx="166070" cy="16899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356034" y="564846"/>
              <a:ext cx="3125682" cy="370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 eaLnBrk="1" hangingPunct="1"/>
              <a:r>
                <a:rPr lang="en-US" altLang="zh-TW" sz="20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Differential </a:t>
              </a:r>
              <a:r>
                <a:rPr lang="en-US" altLang="zh-TW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 Equation </a:t>
              </a:r>
              <a:r>
                <a:rPr lang="en-US" altLang="zh-TW" sz="20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(DE) </a:t>
              </a:r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1574289" y="2420416"/>
            <a:ext cx="7332306" cy="1800672"/>
            <a:chOff x="339" y="1611"/>
            <a:chExt cx="4945" cy="1225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385" y="1727"/>
              <a:ext cx="4899" cy="1109"/>
            </a:xfrm>
            <a:prstGeom prst="roundRect">
              <a:avLst>
                <a:gd name="adj" fmla="val 9106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altLang="zh-TW" sz="2400" b="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A differential equation is said to be an </a:t>
              </a:r>
              <a:r>
                <a:rPr lang="en-US" altLang="zh-TW" sz="2000" b="1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ordinary </a:t>
              </a:r>
            </a:p>
            <a:p>
              <a:r>
                <a:rPr lang="en-US" altLang="zh-TW" sz="2000" b="1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differential equation (ODE)</a:t>
              </a:r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 if it contains only ordinary</a:t>
              </a:r>
            </a:p>
            <a:p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derivatives of one or more dependent variables with </a:t>
              </a:r>
            </a:p>
            <a:p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respect to a single independent variable.</a:t>
              </a:r>
              <a:endParaRPr lang="en-US" altLang="zh-TW" sz="2000" b="0" dirty="0">
                <a:latin typeface="Segoe Print" pitchFamily="2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339" y="1611"/>
              <a:ext cx="1860" cy="3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</a:rPr>
                <a:t>      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DEFINITION</a:t>
              </a:r>
              <a:endPara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451" y="1728"/>
              <a:ext cx="110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1951" y="1728"/>
              <a:ext cx="112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2233" y="1720"/>
              <a:ext cx="29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 eaLnBrk="1" hangingPunct="1"/>
              <a:r>
                <a:rPr lang="en-US" altLang="zh-TW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Ordinary Differential  Equation (ODE</a:t>
              </a:r>
              <a:r>
                <a:rPr lang="en-US" altLang="zh-TW" sz="20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) </a:t>
              </a: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1574289" y="4516122"/>
            <a:ext cx="7332306" cy="1793875"/>
            <a:chOff x="339" y="1611"/>
            <a:chExt cx="4945" cy="1130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385" y="1727"/>
              <a:ext cx="4899" cy="1014"/>
            </a:xfrm>
            <a:prstGeom prst="roundRect">
              <a:avLst>
                <a:gd name="adj" fmla="val 9106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altLang="zh-TW" sz="2400" b="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An equation involving the </a:t>
              </a:r>
              <a:r>
                <a:rPr lang="en-US" altLang="zh-TW" sz="2000" b="1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partial derivatives </a:t>
              </a:r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of one </a:t>
              </a:r>
            </a:p>
            <a:p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or more dependent variables of two or more </a:t>
              </a:r>
            </a:p>
            <a:p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independent variables is called a </a:t>
              </a:r>
              <a:r>
                <a:rPr lang="en-US" altLang="zh-TW" sz="2000" b="1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partial differential </a:t>
              </a:r>
            </a:p>
            <a:p>
              <a:r>
                <a:rPr lang="en-US" altLang="zh-TW" sz="2000" b="1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equation (PDE)</a:t>
              </a:r>
              <a:r>
                <a:rPr lang="en-US" altLang="zh-TW" sz="2000" b="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339" y="1611"/>
              <a:ext cx="1860" cy="3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</a:rPr>
                <a:t>      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DEFINITION</a:t>
              </a:r>
              <a:endPara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451" y="1728"/>
              <a:ext cx="110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951" y="1728"/>
              <a:ext cx="112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2233" y="1720"/>
              <a:ext cx="30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Partial Differential Equation:  (PDE</a:t>
              </a:r>
              <a:r>
                <a:rPr lang="en-US" altLang="zh-TW" sz="20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) 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8590139" y="474569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3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4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Introduction to </a:t>
            </a:r>
            <a:r>
              <a:rPr lang="en-IN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ifferential </a:t>
            </a:r>
            <a:r>
              <a:rPr lang="en-IN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quations</a:t>
            </a:r>
            <a:endParaRPr lang="en-US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547665" y="404665"/>
            <a:ext cx="7332305" cy="1368547"/>
            <a:chOff x="339" y="1611"/>
            <a:chExt cx="4945" cy="1153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>
              <a:off x="385" y="1776"/>
              <a:ext cx="4899" cy="988"/>
            </a:xfrm>
            <a:prstGeom prst="roundRect">
              <a:avLst>
                <a:gd name="adj" fmla="val 9106"/>
              </a:avLst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altLang="zh-TW" sz="2400" b="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  <a:p>
              <a:r>
                <a:rPr lang="en-US" altLang="zh-TW" sz="2000" dirty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The </a:t>
              </a:r>
              <a:r>
                <a:rPr lang="en-US" altLang="zh-TW" sz="2000" b="1" dirty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order</a:t>
              </a:r>
              <a:r>
                <a:rPr lang="en-US" altLang="zh-TW" sz="2000" dirty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 of </a:t>
              </a:r>
              <a:r>
                <a:rPr lang="en-US" altLang="zh-TW" sz="200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a differential equation (ODE or PDE) is </a:t>
              </a:r>
            </a:p>
            <a:p>
              <a:r>
                <a:rPr lang="en-US" altLang="zh-TW" sz="2000" dirty="0" smtClean="0">
                  <a:latin typeface="Segoe Print" pitchFamily="2" charset="0"/>
                  <a:ea typeface="Cambria Math" pitchFamily="18" charset="0"/>
                  <a:cs typeface="Times New Roman" pitchFamily="18" charset="0"/>
                </a:rPr>
                <a:t>the order of the highest derivative in the equation.</a:t>
              </a:r>
              <a:endParaRPr lang="en-US" altLang="zh-TW" sz="2000" b="0" dirty="0">
                <a:latin typeface="Segoe Print" pitchFamily="2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>
              <a:off x="339" y="1611"/>
              <a:ext cx="1860" cy="3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</a:rPr>
                <a:t>      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DEFINITION</a:t>
              </a:r>
              <a:endPara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>
              <a:off x="451" y="1728"/>
              <a:ext cx="110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1951" y="1728"/>
              <a:ext cx="112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233" y="1780"/>
              <a:ext cx="240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Order of a Differential Equation</a:t>
              </a:r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1574289" y="1988840"/>
            <a:ext cx="7332306" cy="1800672"/>
            <a:chOff x="339" y="1611"/>
            <a:chExt cx="4945" cy="122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AutoShape 4"/>
                <p:cNvSpPr>
                  <a:spLocks noChangeArrowheads="1"/>
                </p:cNvSpPr>
                <p:nvPr/>
              </p:nvSpPr>
              <p:spPr bwMode="gray">
                <a:xfrm>
                  <a:off x="385" y="1727"/>
                  <a:ext cx="4899" cy="1109"/>
                </a:xfrm>
                <a:prstGeom prst="roundRect">
                  <a:avLst>
                    <a:gd name="adj" fmla="val 910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en-US" altLang="zh-TW" sz="2400" b="0" dirty="0">
                    <a:latin typeface="Cambria Math" pitchFamily="18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If the auxiliary conditions for a given differential </a:t>
                  </a:r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equation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relate to a </a:t>
                  </a:r>
                  <a:r>
                    <a:rPr lang="en-US" altLang="zh-TW" sz="2000" b="1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single </a:t>
                  </a:r>
                  <a14:m>
                    <m:oMath xmlns:m="http://schemas.openxmlformats.org/officeDocument/2006/math">
                      <m:r>
                        <a:rPr lang="en-US" altLang="zh-TW" sz="2000" b="1" i="1" dirty="0" smtClean="0"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r>
                    <a:rPr lang="en-US" altLang="zh-TW" sz="2000" b="1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 value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, the conditions are </a:t>
                  </a:r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called </a:t>
                  </a:r>
                  <a:r>
                    <a:rPr lang="en-US" altLang="zh-TW" sz="2000" b="1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initial conditions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. The differential equation with </a:t>
                  </a:r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its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initial conditions is called an </a:t>
                  </a:r>
                  <a:r>
                    <a:rPr lang="en-US" altLang="zh-TW" sz="2000" b="1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initial-value problem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.</a:t>
                  </a:r>
                  <a:endParaRPr lang="en-US" altLang="zh-TW" sz="2000" b="0" dirty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2" name="AutoShap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385" y="1727"/>
                  <a:ext cx="4899" cy="1109"/>
                </a:xfrm>
                <a:prstGeom prst="roundRect">
                  <a:avLst>
                    <a:gd name="adj" fmla="val 9106"/>
                  </a:avLst>
                </a:prstGeom>
                <a:blipFill rotWithShape="1">
                  <a:blip r:embed="rId8" cstate="print"/>
                  <a:stretch>
                    <a:fillRect l="-84" r="-836" b="-6985"/>
                  </a:stretch>
                </a:blipFill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339" y="1611"/>
              <a:ext cx="1860" cy="3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</a:rPr>
                <a:t>      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DEFINITION</a:t>
              </a:r>
              <a:endPara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451" y="1728"/>
              <a:ext cx="110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1951" y="1728"/>
              <a:ext cx="112" cy="115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2233" y="1720"/>
              <a:ext cx="214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Initial-Value Problem: (IVP)</a:t>
              </a:r>
              <a:endParaRPr lang="en-US" altLang="zh-TW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74289" y="4005064"/>
            <a:ext cx="7332306" cy="2340200"/>
            <a:chOff x="1574289" y="4005064"/>
            <a:chExt cx="7332306" cy="234020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AutoShape 4"/>
                <p:cNvSpPr>
                  <a:spLocks noChangeArrowheads="1"/>
                </p:cNvSpPr>
                <p:nvPr/>
              </p:nvSpPr>
              <p:spPr bwMode="gray">
                <a:xfrm>
                  <a:off x="1642496" y="4245297"/>
                  <a:ext cx="7264099" cy="2099967"/>
                </a:xfrm>
                <a:prstGeom prst="roundRect">
                  <a:avLst>
                    <a:gd name="adj" fmla="val 910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endParaRPr lang="en-US" altLang="zh-TW" sz="2000" dirty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If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the auxiliary conditions for a given differential </a:t>
                  </a:r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equation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relate to </a:t>
                  </a:r>
                  <a:r>
                    <a:rPr lang="en-US" altLang="zh-TW" sz="2000" b="1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two or more </a:t>
                  </a:r>
                  <a14:m>
                    <m:oMath xmlns:m="http://schemas.openxmlformats.org/officeDocument/2006/math">
                      <m:r>
                        <a:rPr lang="en-US" altLang="zh-TW" sz="2000" b="1" i="1" dirty="0" smtClean="0">
                          <a:latin typeface="Cambria Math"/>
                          <a:ea typeface="Cambria Math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r>
                    <a:rPr lang="en-US" altLang="zh-TW" sz="2000" b="1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 values</a:t>
                  </a:r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the conditions </a:t>
                  </a:r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are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called boundary conditions or boundary values. </a:t>
                  </a:r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The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differential equation with its boundary conditions </a:t>
                  </a:r>
                  <a:endParaRPr lang="en-US" altLang="zh-TW" sz="200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  <a:p>
                  <a:r>
                    <a:rPr lang="en-US" altLang="zh-TW" sz="2000" dirty="0" smtClean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is 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called </a:t>
                  </a:r>
                  <a:r>
                    <a:rPr lang="en-US" altLang="zh-TW" sz="2000" b="1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boundary-value problem</a:t>
                  </a:r>
                  <a:r>
                    <a:rPr lang="en-US" altLang="zh-TW" sz="2000" dirty="0">
                      <a:latin typeface="Segoe Print" pitchFamily="2" charset="0"/>
                      <a:ea typeface="Cambria Math" pitchFamily="18" charset="0"/>
                      <a:cs typeface="Times New Roman" pitchFamily="18" charset="0"/>
                    </a:rPr>
                    <a:t>.</a:t>
                  </a:r>
                  <a:endParaRPr lang="en-US" altLang="zh-TW" sz="2000" b="0" dirty="0" smtClean="0">
                    <a:latin typeface="Segoe Print" pitchFamily="2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8" name="AutoShap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642496" y="4245297"/>
                  <a:ext cx="7264099" cy="2099967"/>
                </a:xfrm>
                <a:prstGeom prst="roundRect">
                  <a:avLst>
                    <a:gd name="adj" fmla="val 9106"/>
                  </a:avLst>
                </a:prstGeom>
                <a:blipFill rotWithShape="1">
                  <a:blip r:embed="rId9" cstate="print"/>
                  <a:stretch>
                    <a:fillRect r="-3094" b="-7450"/>
                  </a:stretch>
                </a:blipFill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574289" y="4005064"/>
              <a:ext cx="2757955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bg1"/>
                  </a:solidFill>
                </a:rPr>
                <a:t>      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DEFINITION</a:t>
              </a:r>
              <a:endPara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740359" y="4247368"/>
              <a:ext cx="163105" cy="183281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3964517" y="4247368"/>
              <a:ext cx="166070" cy="183281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382659" y="4230800"/>
              <a:ext cx="4497247" cy="399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Boundary-Value Problem</a:t>
              </a:r>
              <a:r>
                <a:rPr lang="en-US" altLang="zh-TW" sz="2000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:  </a:t>
              </a:r>
              <a:r>
                <a:rPr lang="en-US" altLang="zh-TW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rPr>
                <a:t>(BVP) </a:t>
              </a:r>
              <a:endParaRPr lang="en-US" altLang="zh-TW" sz="2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4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5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Classification of First-Order  Ordinary Differential </a:t>
            </a:r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quations</a:t>
            </a:r>
            <a:endParaRPr lang="en-US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547665" y="1124744"/>
                <a:ext cx="7511369" cy="5369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A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separable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 first-order </a:t>
                </a:r>
                <a:r>
                  <a:rPr lang="en-US" sz="2400" dirty="0">
                    <a:latin typeface="Segoe Print" pitchFamily="2" charset="0"/>
                    <a:ea typeface="Cambria Math" pitchFamily="18" charset="0"/>
                  </a:rPr>
                  <a:t>differential equation is 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an equation of </a:t>
                </a:r>
                <a:r>
                  <a:rPr lang="en-US" sz="2400" dirty="0">
                    <a:latin typeface="Segoe Print" pitchFamily="2" charset="0"/>
                    <a:ea typeface="Cambria Math" pitchFamily="18" charset="0"/>
                  </a:rPr>
                  <a:t>the 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form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𝒇</m:t>
                      </m:r>
                      <m:d>
                        <m:d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𝒙</m:t>
                          </m:r>
                        </m:e>
                      </m:d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𝒈</m:t>
                      </m:r>
                      <m:d>
                        <m:d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US" sz="1000" b="1" dirty="0" smtClean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IE" sz="2400" dirty="0">
                    <a:latin typeface="Segoe Print" pitchFamily="2" charset="0"/>
                    <a:ea typeface="Cambria Math" pitchFamily="18" charset="0"/>
                  </a:rPr>
                  <a:t>a</a:t>
                </a: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nd can be arranged in the form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IE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IE" sz="2400" b="1" i="1">
                                  <a:solidFill>
                                    <a:srgbClr val="00206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𝒇</m:t>
                      </m:r>
                      <m:d>
                        <m:dPr>
                          <m:ctrlP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𝒙</m:t>
                          </m:r>
                        </m:e>
                      </m:d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𝒅𝒙</m:t>
                      </m:r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US" sz="1000" dirty="0" smtClean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This can be solved by integrating both sides</a:t>
                </a:r>
                <a:endParaRPr lang="en-US" sz="2400" dirty="0" smtClean="0"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IE" sz="2400" b="1" i="1">
                                  <a:solidFill>
                                    <a:srgbClr val="00206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IE" sz="2400" b="1" i="1">
                                  <a:solidFill>
                                    <a:srgbClr val="00206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IE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2400" b="1" i="1">
                                      <a:solidFill>
                                        <a:srgbClr val="002060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𝒚</m:t>
                                  </m:r>
                                </m:e>
                              </m:d>
                            </m:den>
                          </m:f>
                          <m:r>
                            <a:rPr lang="en-IE" sz="2400" b="0" i="1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IE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n-IE" sz="2400" b="1" i="1">
                                  <a:solidFill>
                                    <a:srgbClr val="00206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1124744"/>
                <a:ext cx="7511369" cy="536935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99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1. Separable Differential Equations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002060"/>
                </a:solidFill>
              </a:rPr>
              <a:t>5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Classification of First-Order  Ordinary Differential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547665" y="980728"/>
                <a:ext cx="7596335" cy="6054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The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standard form 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for a first-order differential equation in the unknown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 is</a:t>
                </a:r>
              </a:p>
              <a:p>
                <a:pPr>
                  <a:lnSpc>
                    <a:spcPct val="125000"/>
                  </a:lnSpc>
                </a:pPr>
                <a:endParaRPr lang="en-IE" sz="1000" i="1" dirty="0" smtClean="0">
                  <a:latin typeface="Cambria Math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𝒇</m:t>
                      </m:r>
                      <m:d>
                        <m:d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US" sz="8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A differential equation in standard form is </a:t>
                </a:r>
                <a:r>
                  <a:rPr lang="en-IE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homogeneous</a:t>
                </a: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   if  </a:t>
                </a:r>
                <a14:m>
                  <m:oMath xmlns:m="http://schemas.openxmlformats.org/officeDocument/2006/math">
                    <m:r>
                      <a:rPr lang="en-IE" sz="2400" b="1" i="1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𝒇</m:t>
                    </m:r>
                    <m:d>
                      <m:dPr>
                        <m:ctrlP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𝒕𝒙</m:t>
                        </m:r>
                        <m: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IE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𝒕𝒚</m:t>
                        </m:r>
                      </m:e>
                    </m:d>
                    <m:r>
                      <a:rPr lang="en-IE" sz="2400" b="1" i="1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IE" sz="2400" b="1" dirty="0">
                    <a:solidFill>
                      <a:srgbClr val="002060"/>
                    </a:solidFill>
                    <a:latin typeface="Segoe Print" pitchFamily="2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sz="2400" b="1" i="1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</a:rPr>
                      <m:t>𝒇</m:t>
                    </m:r>
                    <m:d>
                      <m:dPr>
                        <m:ctrlPr>
                          <a:rPr lang="en-IE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IE" sz="2400" b="1" i="1">
                            <a:solidFill>
                              <a:srgbClr val="00206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IE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IE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400" b="1" dirty="0" smtClean="0">
                    <a:latin typeface="Segoe Print" pitchFamily="2" charset="0"/>
                    <a:ea typeface="Cambria Math" pitchFamily="18" charset="0"/>
                  </a:rPr>
                  <a:t>  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and can be transformed into a </a:t>
                </a:r>
                <a:r>
                  <a:rPr lang="en-US" sz="2400" b="1" dirty="0" smtClean="0">
                    <a:latin typeface="Segoe Print" pitchFamily="2" charset="0"/>
                    <a:ea typeface="Cambria Math" pitchFamily="18" charset="0"/>
                  </a:rPr>
                  <a:t>separable differential equation 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by making the substitution</a:t>
                </a:r>
                <a:r>
                  <a:rPr lang="en-US" sz="2400" dirty="0">
                    <a:latin typeface="Segoe Print" pitchFamily="2" charset="0"/>
                    <a:ea typeface="Cambria Math" pitchFamily="18" charset="0"/>
                  </a:rPr>
                  <a:t> 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𝒚</m:t>
                    </m:r>
                    <m:r>
                      <a:rPr lang="en-IE" sz="24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en-IE" sz="2400" b="1" i="1" dirty="0" err="1" smtClean="0">
                        <a:solidFill>
                          <a:srgbClr val="002060"/>
                        </a:solidFill>
                        <a:latin typeface="Cambria Math"/>
                        <a:ea typeface="Cambria Math" pitchFamily="18" charset="0"/>
                      </a:rPr>
                      <m:t>𝒗𝒙</m:t>
                    </m:r>
                  </m:oMath>
                </a14:m>
                <a:endParaRPr lang="en-IE" sz="24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IE" sz="10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IE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Example:</a:t>
                </a:r>
                <a:endParaRPr lang="en-IE" sz="24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IE" sz="2400" b="1" i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is</m:t>
                      </m:r>
                      <m: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sz="24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𝐧𝐨𝐭</m:t>
                      </m:r>
                      <m:r>
                        <a:rPr lang="en-GB" sz="24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sz="24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𝐬𝐞𝐩𝐞𝐫𝐚𝐛𝐥𝐞</m:t>
                      </m:r>
                      <m:r>
                        <a:rPr lang="en-GB" sz="24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but</m:t>
                      </m:r>
                      <m: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is</m:t>
                      </m:r>
                      <m: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sz="24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𝐡𝐨𝐦𝐨𝐠𝐞𝐧𝐞𝐨𝐮𝐬</m:t>
                      </m:r>
                      <m:r>
                        <a:rPr lang="en-GB" sz="24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IE" sz="2400" b="1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980728"/>
                <a:ext cx="7596335" cy="6054671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84" r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Homogeneous Differential Equations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6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3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Classification of First-Order  Ordinary Differential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547665" y="836712"/>
                <a:ext cx="7596335" cy="618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𝑡𝑥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𝑡𝑦</m:t>
                          </m:r>
                        </m:e>
                      </m:d>
                      <m:r>
                        <a:rPr lang="en-IE" sz="2400" b="0" i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𝑡𝑥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𝑡𝑦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𝑡𝑥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homogeneous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Let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𝑣𝑥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IE" sz="2400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Now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𝑣𝑥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1+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𝑣</m:t>
                      </m:r>
                    </m:oMath>
                  </m:oMathPara>
                </a14:m>
                <a:endParaRPr lang="en-GB" sz="2400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 marL="1349375" indent="-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4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IE" sz="2400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 marL="1349375" indent="-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𝑑𝑣</m:t>
                          </m:r>
                        </m:e>
                      </m:nary>
                      <m:r>
                        <a:rPr lang="en-GB" sz="2400" b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E" sz="2400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 marL="1349375" indent="-134937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IE" sz="2400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 marL="1349375" indent="-134937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GB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GB" sz="2400" b="1" i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𝐥𝐧</m:t>
                          </m:r>
                        </m:fName>
                        <m:e>
                          <m:r>
                            <a:rPr lang="en-GB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func>
                      <m:r>
                        <a:rPr lang="en-GB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𝒄𝒙</m:t>
                      </m:r>
                    </m:oMath>
                  </m:oMathPara>
                </a14:m>
                <a:endParaRPr lang="en-IE" sz="24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>
                  <a:lnSpc>
                    <a:spcPct val="125000"/>
                  </a:lnSpc>
                </a:pPr>
                <a:endParaRPr lang="en-IE" sz="2400" dirty="0" smtClean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836712"/>
                <a:ext cx="7596335" cy="61802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TW" sz="2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Homogeneous Differential Equations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6732240" y="1916832"/>
                <a:ext cx="1832553" cy="79387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IE" sz="2400" b="1" i="1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916832"/>
                <a:ext cx="1832553" cy="79387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6732240" y="5559623"/>
                <a:ext cx="1200393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𝒚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𝒗𝒙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559623"/>
                <a:ext cx="1200393" cy="46166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2976414" y="3020638"/>
            <a:ext cx="21602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28184" y="3052708"/>
            <a:ext cx="21602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7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8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Classification of First-Order  Ordinary Differential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547665" y="980728"/>
                <a:ext cx="7596335" cy="571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First-order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linear</a:t>
                </a:r>
                <a:r>
                  <a:rPr lang="en-US" sz="2400" dirty="0" smtClean="0">
                    <a:latin typeface="Segoe Print" pitchFamily="2" charset="0"/>
                    <a:ea typeface="Cambria Math" pitchFamily="18" charset="0"/>
                  </a:rPr>
                  <a:t> differential equations </a:t>
                </a:r>
                <a:r>
                  <a:rPr lang="en-GB" sz="2400" dirty="0" smtClean="0">
                    <a:latin typeface="Segoe Print" pitchFamily="2" charset="0"/>
                    <a:ea typeface="Cambria Math" pitchFamily="18" charset="0"/>
                  </a:rPr>
                  <a:t>can be expressed as </a:t>
                </a:r>
                <a:endParaRPr lang="en-IE" sz="1000" i="1" dirty="0" smtClean="0"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𝒚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𝒒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8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IE" sz="2400" dirty="0" smtClean="0">
                    <a:latin typeface="Segoe Print" pitchFamily="2" charset="0"/>
                    <a:ea typeface="Cambria Math" pitchFamily="18" charset="0"/>
                  </a:rPr>
                  <a:t>Which has an integrating factor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𝑰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𝒆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GB" sz="2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𝒅𝒙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>
                    <a:latin typeface="Segoe Print" panose="02000600000000000000" pitchFamily="2" charset="0"/>
                    <a:ea typeface="Cambria Math" pitchFamily="18" charset="0"/>
                  </a:rPr>
                  <a:t>The differential equation can be solved by integrating</a:t>
                </a:r>
                <a:endParaRPr lang="en-US" sz="2400" dirty="0">
                  <a:latin typeface="Segoe Print" panose="02000600000000000000" pitchFamily="2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IE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  <m:t>𝒚𝑰</m:t>
                          </m:r>
                        </m:e>
                      </m:d>
                      <m:r>
                        <a:rPr lang="en-GB" sz="2400" b="1" i="1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IE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𝒒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IE" sz="2400" b="1" dirty="0" smtClean="0">
                    <a:solidFill>
                      <a:srgbClr val="FF0000"/>
                    </a:solidFill>
                    <a:latin typeface="Segoe Print" pitchFamily="2" charset="0"/>
                    <a:ea typeface="Cambria Math" pitchFamily="18" charset="0"/>
                  </a:rPr>
                  <a:t>Example:</a:t>
                </a:r>
                <a:endParaRPr lang="en-IE" sz="2400" b="1" dirty="0">
                  <a:solidFill>
                    <a:srgbClr val="002060"/>
                  </a:solidFill>
                  <a:latin typeface="Segoe Print" pitchFamily="2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0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E" sz="2400" b="0" i="1">
                              <a:solidFill>
                                <a:srgbClr val="00206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980728"/>
                <a:ext cx="7596335" cy="57118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84" r="-16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3. Linear Differential Equations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7195960" y="5265144"/>
                <a:ext cx="167065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𝟐𝟎𝟎𝟏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𝟏𝟎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 (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𝒂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60" y="5265144"/>
                <a:ext cx="1670650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8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2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Classification of First-Order  Ordinary Differential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Joe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Mc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Eneaney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7921" y="6516255"/>
            <a:ext cx="389607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IN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IAMTA CONFERENCE 2013</a:t>
            </a:r>
            <a:endParaRPr lang="en-US" sz="14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spectrose.com/wp-content/uploads/2012/12/modes-of-heat-transfer-conduction-convection-and-rad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3" y="2565024"/>
            <a:ext cx="14400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althandsafetywatch.com/images/eventimages/publichealth/11162_lor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4" y="1484784"/>
            <a:ext cx="1440001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ytimg.com/vi/i2mwUVwyAyM/maxresdefault.jpg?feature=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5" t="6451" r="12348" b="3549"/>
          <a:stretch/>
        </p:blipFill>
        <p:spPr bwMode="auto">
          <a:xfrm>
            <a:off x="0" y="404784"/>
            <a:ext cx="142618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d/d1/GPB_circling_ea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71" y="3645144"/>
            <a:ext cx="143835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nciora.com/enciora/images/image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472514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killed-ireland.business-visas-australia.com/wp-content/uploads/2010/01/finan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2" y="5805144"/>
            <a:ext cx="1440000" cy="1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1547665" y="404665"/>
            <a:ext cx="5904655" cy="5128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TW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3. Linear Differential Equations</a:t>
            </a:r>
            <a:endParaRPr lang="en-US" altLang="zh-TW" sz="2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619672" y="764704"/>
                <a:ext cx="7046679" cy="621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i="1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IE" sz="2400" i="1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=1,    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and</m:t>
                      </m:r>
                      <m:r>
                        <a:rPr lang="en-GB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𝑞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=1</m:t>
                      </m:r>
                    </m:oMath>
                  </m:oMathPara>
                </a14:m>
                <a:endParaRPr lang="en-GB" sz="2400" b="0" i="1" dirty="0" smtClean="0">
                  <a:solidFill>
                    <a:schemeClr val="tx1"/>
                  </a:solidFill>
                  <a:latin typeface="Cambria Math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0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Integrating</m:t>
                      </m:r>
                      <m:r>
                        <a:rPr lang="en-GB" sz="2400" i="0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i="0" dirty="0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Factor</m:t>
                      </m:r>
                      <m:r>
                        <a:rPr lang="en-GB" sz="2400" i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itchFamily="18" charset="0"/>
                        </a:rPr>
                        <m:t> 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𝑰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𝒆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𝒅𝒙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2400" b="1" i="1" dirty="0" smtClean="0">
                  <a:solidFill>
                    <a:srgbClr val="FF0000"/>
                  </a:solidFill>
                  <a:latin typeface="Cambria Math"/>
                  <a:ea typeface="Cambria Math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𝑑𝑥</m:t>
                            </m:r>
                          </m:e>
                        </m:nary>
                      </m:sup>
                    </m:s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sup>
                    </m:sSup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400" i="1" dirty="0" smtClean="0"/>
              </a:p>
              <a:p>
                <a:pPr>
                  <a:lnSpc>
                    <a:spcPct val="120000"/>
                  </a:lnSpc>
                </a:pPr>
                <a:endParaRPr lang="en-GB" sz="2400" i="1" dirty="0"/>
              </a:p>
              <a:p>
                <a:pPr>
                  <a:lnSpc>
                    <a:spcPct val="120000"/>
                  </a:lnSpc>
                </a:pPr>
                <a:endParaRPr lang="en-GB" sz="2400" i="1" dirty="0" smtClean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i="1" dirty="0" smtClean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400" i="1" dirty="0" smtClean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GB" sz="2400" b="1" i="0" smtClean="0">
                          <a:latin typeface="Cambria Math"/>
                          <a:ea typeface="Cambria Math"/>
                        </a:rPr>
                        <m:t>𝐥𝐧</m:t>
                      </m:r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GB" sz="2400" b="1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𝒄𝒙</m:t>
                      </m:r>
                    </m:oMath>
                  </m:oMathPara>
                </a14:m>
                <a:endParaRPr lang="en-GB" sz="2400" b="1" i="1" dirty="0"/>
              </a:p>
              <a:p>
                <a:pPr>
                  <a:lnSpc>
                    <a:spcPct val="120000"/>
                  </a:lnSpc>
                </a:pPr>
                <a:endParaRPr lang="en-GB" sz="2400" i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764704"/>
                <a:ext cx="7046679" cy="621016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3160831" y="3107793"/>
                <a:ext cx="1976823" cy="79387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IE" sz="2400" b="1" i="1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IE" sz="2400" b="1" i="1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IE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𝒚𝑰</m:t>
                          </m:r>
                        </m:e>
                      </m:d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/>
                          <a:ea typeface="Cambria Math" pitchFamily="18" charset="0"/>
                        </a:rPr>
                        <m:t>𝒒𝑰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831" y="3107793"/>
                <a:ext cx="1976823" cy="79387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8783960" y="6516255"/>
            <a:ext cx="360040" cy="3704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2060"/>
                </a:solidFill>
              </a:rPr>
              <a:t>9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1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461</Words>
  <Application>Microsoft Office PowerPoint</Application>
  <PresentationFormat>On-screen Show (4:3)</PresentationFormat>
  <Paragraphs>190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shane molloy</cp:lastModifiedBy>
  <cp:revision>79</cp:revision>
  <dcterms:created xsi:type="dcterms:W3CDTF">2013-11-18T22:44:44Z</dcterms:created>
  <dcterms:modified xsi:type="dcterms:W3CDTF">2016-12-10T13:48:00Z</dcterms:modified>
</cp:coreProperties>
</file>